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868" autoAdjust="0"/>
    <p:restoredTop sz="98268" autoAdjust="0"/>
  </p:normalViewPr>
  <p:slideViewPr>
    <p:cSldViewPr snapToGrid="0" snapToObjects="1">
      <p:cViewPr varScale="1">
        <p:scale>
          <a:sx n="21" d="100"/>
          <a:sy n="21" d="100"/>
        </p:scale>
        <p:origin x="-2400" y="-136"/>
      </p:cViewPr>
      <p:guideLst>
        <p:guide orient="horz" pos="10368"/>
        <p:guide pos="12096"/>
      </p:guideLst>
    </p:cSldViewPr>
  </p:slideViewPr>
  <p:notesTextViewPr>
    <p:cViewPr>
      <p:scale>
        <a:sx n="100" d="100"/>
        <a:sy n="100" d="100"/>
      </p:scale>
      <p:origin x="0" y="0"/>
    </p:cViewPr>
  </p:notesTextViewPr>
  <p:sorterViewPr>
    <p:cViewPr>
      <p:scale>
        <a:sx n="100" d="100"/>
        <a:sy n="100" d="100"/>
      </p:scale>
      <p:origin x="0" y="-235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 Id="rId2"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1/4/18</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1/4/18</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tiff"/><Relationship Id="rId20" Type="http://schemas.openxmlformats.org/officeDocument/2006/relationships/image" Target="../media/image16.jpg"/><Relationship Id="rId10" Type="http://schemas.openxmlformats.org/officeDocument/2006/relationships/image" Target="../media/image10.tiff"/><Relationship Id="rId11" Type="http://schemas.openxmlformats.org/officeDocument/2006/relationships/image" Target="../media/image11.tiff"/><Relationship Id="rId12" Type="http://schemas.openxmlformats.org/officeDocument/2006/relationships/image" Target="../media/image12.emf"/><Relationship Id="rId13" Type="http://schemas.openxmlformats.org/officeDocument/2006/relationships/image" Target="../media/image13.emf"/><Relationship Id="rId14" Type="http://schemas.openxmlformats.org/officeDocument/2006/relationships/oleObject" Target="../embeddings/oleObject1.bin"/><Relationship Id="rId15" Type="http://schemas.openxmlformats.org/officeDocument/2006/relationships/image" Target="../media/image1.emf"/><Relationship Id="rId16" Type="http://schemas.openxmlformats.org/officeDocument/2006/relationships/oleObject" Target="../embeddings/oleObject2.bin"/><Relationship Id="rId17" Type="http://schemas.openxmlformats.org/officeDocument/2006/relationships/image" Target="../media/image2.emf"/><Relationship Id="rId18" Type="http://schemas.openxmlformats.org/officeDocument/2006/relationships/image" Target="../media/image14.gif"/><Relationship Id="rId19"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image" Target="../media/image3.emf"/><Relationship Id="rId4" Type="http://schemas.openxmlformats.org/officeDocument/2006/relationships/image" Target="../media/image4.jpg"/><Relationship Id="rId5" Type="http://schemas.openxmlformats.org/officeDocument/2006/relationships/image" Target="../media/image5.emf"/><Relationship Id="rId6" Type="http://schemas.openxmlformats.org/officeDocument/2006/relationships/image" Target="../media/image6.jpg"/><Relationship Id="rId7" Type="http://schemas.openxmlformats.org/officeDocument/2006/relationships/image" Target="../media/image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5666" y="19242276"/>
            <a:ext cx="17447882" cy="8297512"/>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20457681" y="4183125"/>
            <a:ext cx="17447882" cy="14921237"/>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3">
            <a:extLst>
              <a:ext uri="{28A0092B-C50C-407E-A947-70E740481C1C}">
                <a14:useLocalDpi xmlns:a14="http://schemas.microsoft.com/office/drawing/2010/main" val="0"/>
              </a:ext>
            </a:extLst>
          </a:blip>
          <a:srcRect l="5833" r="6458"/>
          <a:stretch/>
        </p:blipFill>
        <p:spPr>
          <a:xfrm>
            <a:off x="20783741" y="12539695"/>
            <a:ext cx="16826468" cy="6367766"/>
          </a:xfrm>
          <a:prstGeom prst="rect">
            <a:avLst/>
          </a:prstGeom>
        </p:spPr>
      </p:pic>
      <p:pic>
        <p:nvPicPr>
          <p:cNvPr id="2" name="Picture 1" descr="322531.asp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5992" y="23823483"/>
            <a:ext cx="3601344" cy="3570179"/>
          </a:xfrm>
          <a:prstGeom prst="rect">
            <a:avLst/>
          </a:prstGeom>
        </p:spPr>
      </p:pic>
      <p:pic>
        <p:nvPicPr>
          <p:cNvPr id="13" name="Picture 12" descr="APPSS_AGC.pdf"/>
          <p:cNvPicPr>
            <a:picLocks noChangeAspect="1"/>
          </p:cNvPicPr>
          <p:nvPr/>
        </p:nvPicPr>
        <p:blipFill rotWithShape="1">
          <a:blip r:embed="rId5">
            <a:extLst>
              <a:ext uri="{28A0092B-C50C-407E-A947-70E740481C1C}">
                <a14:useLocalDpi xmlns:a14="http://schemas.microsoft.com/office/drawing/2010/main" val="0"/>
              </a:ext>
            </a:extLst>
          </a:blip>
          <a:srcRect l="5836" r="6414"/>
          <a:stretch/>
        </p:blipFill>
        <p:spPr>
          <a:xfrm>
            <a:off x="20775992" y="4363390"/>
            <a:ext cx="16848327" cy="6354901"/>
          </a:xfrm>
          <a:prstGeom prst="rect">
            <a:avLst/>
          </a:prstGeom>
        </p:spPr>
      </p:pic>
      <p:pic>
        <p:nvPicPr>
          <p:cNvPr id="16" name="Picture 15" descr="S025619.9.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5992" y="20155481"/>
            <a:ext cx="3601344" cy="3555166"/>
          </a:xfrm>
          <a:prstGeom prst="rect">
            <a:avLst/>
          </a:prstGeom>
        </p:spPr>
      </p:pic>
      <p:pic>
        <p:nvPicPr>
          <p:cNvPr id="39" name="Picture 38" descr="upper_right.png"/>
          <p:cNvPicPr>
            <a:picLocks noChangeAspect="1"/>
          </p:cNvPicPr>
          <p:nvPr/>
        </p:nvPicPr>
        <p:blipFill rotWithShape="1">
          <a:blip r:embed="rId7">
            <a:extLst>
              <a:ext uri="{28A0092B-C50C-407E-A947-70E740481C1C}">
                <a14:useLocalDpi xmlns:a14="http://schemas.microsoft.com/office/drawing/2010/main" val="0"/>
              </a:ext>
            </a:extLst>
          </a:blip>
          <a:srcRect l="940" r="3384"/>
          <a:stretch/>
        </p:blipFill>
        <p:spPr>
          <a:xfrm>
            <a:off x="24810905" y="23823483"/>
            <a:ext cx="5496527" cy="3570179"/>
          </a:xfrm>
          <a:prstGeom prst="rect">
            <a:avLst/>
          </a:prstGeom>
        </p:spPr>
      </p:pic>
      <p:pic>
        <p:nvPicPr>
          <p:cNvPr id="40" name="Picture 39" descr="bottom_right.png"/>
          <p:cNvPicPr>
            <a:picLocks noChangeAspect="1"/>
          </p:cNvPicPr>
          <p:nvPr/>
        </p:nvPicPr>
        <p:blipFill rotWithShape="1">
          <a:blip r:embed="rId8">
            <a:extLst>
              <a:ext uri="{28A0092B-C50C-407E-A947-70E740481C1C}">
                <a14:useLocalDpi xmlns:a14="http://schemas.microsoft.com/office/drawing/2010/main" val="0"/>
              </a:ext>
            </a:extLst>
          </a:blip>
          <a:srcRect l="537" r="340" b="837"/>
          <a:stretch/>
        </p:blipFill>
        <p:spPr>
          <a:xfrm>
            <a:off x="24810905" y="20155482"/>
            <a:ext cx="5496527" cy="3555165"/>
          </a:xfrm>
          <a:prstGeom prst="rect">
            <a:avLst/>
          </a:prstGeom>
        </p:spPr>
      </p:pic>
      <p:sp>
        <p:nvSpPr>
          <p:cNvPr id="17" name="TextBox 16">
            <a:extLst>
              <a:ext uri="{FF2B5EF4-FFF2-40B4-BE49-F238E27FC236}">
                <a16:creationId xmlns="" xmlns:a16="http://schemas.microsoft.com/office/drawing/2014/main" id="{185AE125-3418-4ED3-8EE6-15FF090C5C91}"/>
              </a:ext>
            </a:extLst>
          </p:cNvPr>
          <p:cNvSpPr txBox="1"/>
          <p:nvPr/>
        </p:nvSpPr>
        <p:spPr>
          <a:xfrm>
            <a:off x="20775992" y="10855665"/>
            <a:ext cx="16848327" cy="156966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6 (Above)</a:t>
            </a:r>
            <a:r>
              <a:rPr lang="en-US" sz="24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2400" b="1" dirty="0">
                <a:latin typeface="Times New Roman" panose="02020603050405020304" pitchFamily="18" charset="0"/>
                <a:cs typeface="Times New Roman" panose="02020603050405020304" pitchFamily="18" charset="0"/>
              </a:rPr>
              <a:t>Figure 7 (Below)</a:t>
            </a:r>
            <a:r>
              <a:rPr lang="en-US" sz="24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t>
            </a:r>
            <a:r>
              <a:rPr lang="en-US" sz="2400" dirty="0" smtClean="0">
                <a:latin typeface="Times New Roman" panose="02020603050405020304" pitchFamily="18" charset="0"/>
                <a:cs typeface="Times New Roman" panose="02020603050405020304" pitchFamily="18" charset="0"/>
              </a:rPr>
              <a:t>~5,000–8,000 </a:t>
            </a:r>
            <a:r>
              <a:rPr lang="en-US" sz="2400" dirty="0">
                <a:latin typeface="Times New Roman" panose="02020603050405020304" pitchFamily="18" charset="0"/>
                <a:cs typeface="Times New Roman" panose="02020603050405020304" pitchFamily="18" charset="0"/>
              </a:rPr>
              <a:t>km/s.</a:t>
            </a:r>
          </a:p>
        </p:txBody>
      </p:sp>
      <p:sp>
        <p:nvSpPr>
          <p:cNvPr id="36" name="TextBox 35">
            <a:extLst>
              <a:ext uri="{FF2B5EF4-FFF2-40B4-BE49-F238E27FC236}">
                <a16:creationId xmlns="" xmlns:a16="http://schemas.microsoft.com/office/drawing/2014/main" id="{70CC5963-8200-4A30-9AFA-83583FB97000}"/>
              </a:ext>
            </a:extLst>
          </p:cNvPr>
          <p:cNvSpPr txBox="1"/>
          <p:nvPr/>
        </p:nvSpPr>
        <p:spPr>
          <a:xfrm>
            <a:off x="30750969" y="20155482"/>
            <a:ext cx="6873350" cy="3046988"/>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8 (left) </a:t>
            </a:r>
            <a:r>
              <a:rPr lang="en-US" sz="2400" dirty="0" smtClean="0">
                <a:latin typeface="Times New Roman" panose="02020603050405020304" pitchFamily="18" charset="0"/>
                <a:cs typeface="Times New Roman" panose="02020603050405020304" pitchFamily="18" charset="0"/>
              </a:rPr>
              <a:t>shows an SDSS image of the interesting source identified in the Declination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trip 35 sample. </a:t>
            </a:r>
          </a:p>
          <a:p>
            <a:r>
              <a:rPr lang="en-US" sz="2400" b="1" dirty="0" smtClean="0">
                <a:latin typeface="Times New Roman" panose="02020603050405020304" pitchFamily="18" charset="0"/>
                <a:cs typeface="Times New Roman" panose="02020603050405020304" pitchFamily="18" charset="0"/>
              </a:rPr>
              <a:t>Figure 9 (right) </a:t>
            </a:r>
            <a:r>
              <a:rPr lang="en-US" sz="2400" dirty="0" smtClean="0">
                <a:latin typeface="Times New Roman" panose="02020603050405020304" pitchFamily="18" charset="0"/>
                <a:cs typeface="Times New Roman" panose="02020603050405020304" pitchFamily="18" charset="0"/>
              </a:rPr>
              <a:t>displays spectra in which there </a:t>
            </a:r>
            <a:r>
              <a:rPr lang="en-US" sz="2400" dirty="0">
                <a:latin typeface="Times New Roman" panose="02020603050405020304" pitchFamily="18" charset="0"/>
                <a:cs typeface="Times New Roman" panose="02020603050405020304" pitchFamily="18" charset="0"/>
              </a:rPr>
              <a:t>seems to be multiple detections in the sample. Most of the </a:t>
            </a:r>
            <a:r>
              <a:rPr lang="en-US" sz="2400" dirty="0" smtClean="0">
                <a:latin typeface="Times New Roman" panose="02020603050405020304" pitchFamily="18" charset="0"/>
                <a:cs typeface="Times New Roman" panose="02020603050405020304" pitchFamily="18" charset="0"/>
              </a:rPr>
              <a:t>detections from Declination Strip 35 </a:t>
            </a:r>
            <a:r>
              <a:rPr lang="en-US" sz="2400" dirty="0">
                <a:latin typeface="Times New Roman" panose="02020603050405020304" pitchFamily="18" charset="0"/>
                <a:cs typeface="Times New Roman" panose="02020603050405020304" pitchFamily="18" charset="0"/>
              </a:rPr>
              <a:t>had one clear signal to measure. The peak nearest 7000 km/s could be harmonic beeper interference</a:t>
            </a:r>
            <a:r>
              <a:rPr lang="en-US" sz="2400" dirty="0" smtClean="0">
                <a:latin typeface="Times New Roman" panose="02020603050405020304" pitchFamily="18" charset="0"/>
                <a:cs typeface="Times New Roman" panose="02020603050405020304" pitchFamily="18" charset="0"/>
              </a:rPr>
              <a:t>.</a:t>
            </a:r>
          </a:p>
        </p:txBody>
      </p:sp>
      <p:sp>
        <p:nvSpPr>
          <p:cNvPr id="42" name="TextBox 41">
            <a:extLst>
              <a:ext uri="{FF2B5EF4-FFF2-40B4-BE49-F238E27FC236}">
                <a16:creationId xmlns="" xmlns:a16="http://schemas.microsoft.com/office/drawing/2014/main" id="{5800FE4B-D077-43FF-B6E4-5C29FEAF34EC}"/>
              </a:ext>
            </a:extLst>
          </p:cNvPr>
          <p:cNvSpPr txBox="1"/>
          <p:nvPr/>
        </p:nvSpPr>
        <p:spPr>
          <a:xfrm>
            <a:off x="30750970" y="23823483"/>
            <a:ext cx="6859239" cy="3416320"/>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10 (left) </a:t>
            </a:r>
            <a:r>
              <a:rPr lang="en-US" sz="2400" dirty="0" smtClean="0">
                <a:latin typeface="Times New Roman" panose="02020603050405020304" pitchFamily="18" charset="0"/>
                <a:cs typeface="Times New Roman" panose="02020603050405020304" pitchFamily="18" charset="0"/>
              </a:rPr>
              <a:t>contains an SDSS image of another interesting source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sample is very faint, and demonstrates the difficulty in determining the morphological classification of a galaxy. </a:t>
            </a:r>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Figure 11 (right) </a:t>
            </a:r>
            <a:r>
              <a:rPr lang="en-US" sz="2400" dirty="0" smtClean="0">
                <a:latin typeface="Times New Roman" panose="02020603050405020304" pitchFamily="18" charset="0"/>
                <a:cs typeface="Times New Roman" panose="02020603050405020304" pitchFamily="18" charset="0"/>
              </a:rPr>
              <a:t>shows the corresponding spectrum for this galaxy, with a prominent signal around </a:t>
            </a:r>
            <a:r>
              <a:rPr lang="en-US" sz="2400" dirty="0">
                <a:latin typeface="Times New Roman" panose="02020603050405020304" pitchFamily="18" charset="0"/>
                <a:cs typeface="Times New Roman" panose="02020603050405020304" pitchFamily="18" charset="0"/>
              </a:rPr>
              <a:t>5000 km/s</a:t>
            </a:r>
            <a:r>
              <a:rPr lang="en-US" sz="2400" dirty="0" smtClean="0">
                <a:latin typeface="Times New Roman" panose="02020603050405020304" pitchFamily="18" charset="0"/>
                <a:cs typeface="Times New Roman" panose="02020603050405020304" pitchFamily="18" charset="0"/>
              </a:rPr>
              <a:t>, even though the galaxy is very faint in the optical. Note the continuum of this spectrum indicates we have not yet performed the baseline subtraction.  </a:t>
            </a:r>
            <a:endParaRPr lang="en-US" sz="2400"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 xmlns:a16="http://schemas.microsoft.com/office/drawing/2014/main" id="{0FC91E8F-CA48-4E2F-927E-99B5B45200A3}"/>
              </a:ext>
            </a:extLst>
          </p:cNvPr>
          <p:cNvSpPr/>
          <p:nvPr/>
        </p:nvSpPr>
        <p:spPr>
          <a:xfrm>
            <a:off x="23702847" y="19160806"/>
            <a:ext cx="11001267" cy="1754320"/>
          </a:xfrm>
          <a:prstGeom prst="rect">
            <a:avLst/>
          </a:prstGeom>
        </p:spPr>
        <p:txBody>
          <a:bodyPr wrap="square" lIns="91433" tIns="45717" rIns="91433" bIns="45717">
            <a:spAutoFit/>
          </a:bodyPr>
          <a:lstStyle/>
          <a:p>
            <a:pPr algn="ctr"/>
            <a:r>
              <a:rPr lang="en-US" sz="5400" b="1" baseline="0" dirty="0" smtClean="0">
                <a:solidFill>
                  <a:schemeClr val="bg1"/>
                </a:solidFill>
                <a:latin typeface="Times New Roman"/>
                <a:cs typeface="Times New Roman"/>
              </a:rPr>
              <a:t>Interesting APPSS </a:t>
            </a:r>
            <a:r>
              <a:rPr lang="en-US" sz="5400" b="1" baseline="0" dirty="0">
                <a:solidFill>
                  <a:schemeClr val="bg1"/>
                </a:solidFill>
                <a:latin typeface="Times New Roman"/>
                <a:cs typeface="Times New Roman"/>
              </a:rPr>
              <a:t>Sources</a:t>
            </a:r>
          </a:p>
          <a:p>
            <a:pPr algn="ctr"/>
            <a:endParaRPr lang="en-US" sz="5400" dirty="0"/>
          </a:p>
        </p:txBody>
      </p:sp>
      <p:sp>
        <p:nvSpPr>
          <p:cNvPr id="51" name="Rectangle 50">
            <a:extLst>
              <a:ext uri="{FF2B5EF4-FFF2-40B4-BE49-F238E27FC236}">
                <a16:creationId xmlns="" xmlns:a16="http://schemas.microsoft.com/office/drawing/2014/main" id="{A51B5EC8-8BA5-49C9-A1E5-05F820131593}"/>
              </a:ext>
            </a:extLst>
          </p:cNvPr>
          <p:cNvSpPr/>
          <p:nvPr/>
        </p:nvSpPr>
        <p:spPr>
          <a:xfrm>
            <a:off x="20455666" y="27698150"/>
            <a:ext cx="17445867" cy="506149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 xmlns:a16="http://schemas.microsoft.com/office/drawing/2014/main" id="{F884C9F5-66D6-4EE7-85B7-51F3ACFDD7EE}"/>
              </a:ext>
            </a:extLst>
          </p:cNvPr>
          <p:cNvSpPr txBox="1"/>
          <p:nvPr/>
        </p:nvSpPr>
        <p:spPr>
          <a:xfrm>
            <a:off x="20775991" y="27825742"/>
            <a:ext cx="16848327" cy="4708982"/>
          </a:xfrm>
          <a:prstGeom prst="rect">
            <a:avLst/>
          </a:prstGeom>
          <a:solidFill>
            <a:schemeClr val="bg1"/>
          </a:solidFill>
        </p:spPr>
        <p:txBody>
          <a:bodyPr wrap="square" rtlCol="0">
            <a:spAutoFit/>
          </a:bodyPr>
          <a:lstStyle/>
          <a:p>
            <a:endParaRPr lang="en-US" sz="800" b="1" dirty="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endParaRPr lang="en-US" sz="800" b="1" dirty="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a:t>
            </a:r>
            <a:r>
              <a:rPr lang="en-US" sz="3600" b="1" dirty="0">
                <a:solidFill>
                  <a:srgbClr val="0000FF"/>
                </a:solidFill>
                <a:latin typeface="Times New Roman" panose="02020603050405020304" pitchFamily="18" charset="0"/>
                <a:cs typeface="Times New Roman" panose="02020603050405020304" pitchFamily="18" charset="0"/>
              </a:rPr>
              <a:t>APPS </a:t>
            </a:r>
            <a:r>
              <a:rPr lang="en-US" sz="3600" b="1" dirty="0" smtClean="0">
                <a:solidFill>
                  <a:srgbClr val="0000FF"/>
                </a:solidFill>
                <a:latin typeface="Times New Roman" panose="02020603050405020304" pitchFamily="18" charset="0"/>
                <a:cs typeface="Times New Roman" panose="02020603050405020304" pitchFamily="18" charset="0"/>
              </a:rPr>
              <a:t>Survey </a:t>
            </a:r>
            <a:r>
              <a:rPr lang="en-US" sz="3600" b="1" dirty="0">
                <a:solidFill>
                  <a:srgbClr val="0000FF"/>
                </a:solidFill>
                <a:latin typeface="Times New Roman" panose="02020603050405020304" pitchFamily="18" charset="0"/>
                <a:cs typeface="Times New Roman" panose="02020603050405020304" pitchFamily="18" charset="0"/>
              </a:rPr>
              <a:t>will continue to use available HI spectra to measure the </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velocity onto the </a:t>
            </a: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The Undergraduate ALFALFA Team </a:t>
            </a:r>
            <a:r>
              <a:rPr lang="en-US" sz="3600" b="1" dirty="0" smtClean="0">
                <a:solidFill>
                  <a:srgbClr val="0000FF"/>
                </a:solidFill>
                <a:latin typeface="Times New Roman" panose="02020603050405020304" pitchFamily="18" charset="0"/>
                <a:cs typeface="Times New Roman" panose="02020603050405020304" pitchFamily="18" charset="0"/>
              </a:rPr>
              <a:t>has access to </a:t>
            </a:r>
            <a:r>
              <a:rPr lang="en-US" sz="3600" b="1" dirty="0">
                <a:solidFill>
                  <a:srgbClr val="0000FF"/>
                </a:solidFill>
                <a:latin typeface="Times New Roman" panose="02020603050405020304" pitchFamily="18" charset="0"/>
                <a:cs typeface="Times New Roman" panose="02020603050405020304" pitchFamily="18" charset="0"/>
              </a:rPr>
              <a:t>many other declination strips to </a:t>
            </a:r>
            <a:r>
              <a:rPr lang="en-US" sz="3600" b="1" dirty="0" smtClean="0">
                <a:solidFill>
                  <a:srgbClr val="0000FF"/>
                </a:solidFill>
                <a:latin typeface="Times New Roman" panose="02020603050405020304" pitchFamily="18" charset="0"/>
                <a:cs typeface="Times New Roman" panose="02020603050405020304" pitchFamily="18" charset="0"/>
              </a:rPr>
              <a:t>reduce.</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observed velocity of a source consists of a Hubble flow velocity (expansion of the universe) and a peculiar velocity (gravitational interaction with PPS). The next step will be to identify the peculiar velocity using the baryonic Tully-Fisher relation.</a:t>
            </a:r>
          </a:p>
          <a:p>
            <a:pPr marL="342900" indent="-342900">
              <a:buFont typeface="Arial"/>
              <a:buChar char="•"/>
            </a:pPr>
            <a:endParaRPr lang="en-US" sz="800" b="1" dirty="0" smtClean="0">
              <a:solidFill>
                <a:srgbClr val="0000FF"/>
              </a:solidFill>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 xmlns:a16="http://schemas.microsoft.com/office/drawing/2014/main" id="{89548D2B-25AF-4E87-96A5-FE781054B44E}"/>
              </a:ext>
            </a:extLst>
          </p:cNvPr>
          <p:cNvSpPr/>
          <p:nvPr/>
        </p:nvSpPr>
        <p:spPr>
          <a:xfrm>
            <a:off x="23679980" y="27674143"/>
            <a:ext cx="11001267" cy="923324"/>
          </a:xfrm>
          <a:prstGeom prst="rect">
            <a:avLst/>
          </a:prstGeom>
        </p:spPr>
        <p:txBody>
          <a:bodyPr wrap="square" lIns="91433" tIns="45717" rIns="91433" bIns="45717">
            <a:spAutoFit/>
          </a:bodyPr>
          <a:lstStyle/>
          <a:p>
            <a:pPr algn="ctr"/>
            <a:r>
              <a:rPr lang="en-US" sz="5400" b="1" baseline="0" dirty="0">
                <a:latin typeface="Times New Roman"/>
                <a:cs typeface="Times New Roman"/>
              </a:rPr>
              <a:t>What’s Next For </a:t>
            </a:r>
            <a:r>
              <a:rPr lang="en-US" sz="5400" b="1" baseline="0" dirty="0" smtClean="0">
                <a:latin typeface="Times New Roman"/>
                <a:cs typeface="Times New Roman"/>
              </a:rPr>
              <a:t>APPSS</a:t>
            </a:r>
            <a:endParaRPr lang="en-US" sz="5400" b="1" baseline="0" dirty="0">
              <a:latin typeface="Times New Roman"/>
              <a:cs typeface="Times New Roman"/>
            </a:endParaRPr>
          </a:p>
        </p:txBody>
      </p:sp>
      <p:sp>
        <p:nvSpPr>
          <p:cNvPr id="3" name="Rectangle 2"/>
          <p:cNvSpPr/>
          <p:nvPr/>
        </p:nvSpPr>
        <p:spPr>
          <a:xfrm>
            <a:off x="472933" y="18110340"/>
            <a:ext cx="19705997" cy="718718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4741" y="18254815"/>
            <a:ext cx="6213474" cy="3932258"/>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254814"/>
            <a:ext cx="6213474" cy="3932258"/>
          </a:xfrm>
          <a:prstGeom prst="rect">
            <a:avLst/>
          </a:prstGeom>
        </p:spPr>
      </p:pic>
      <p:pic>
        <p:nvPicPr>
          <p:cNvPr id="47" name="Picture 46" descr="2n.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3319" y="18259573"/>
            <a:ext cx="6213474" cy="3927499"/>
          </a:xfrm>
          <a:prstGeom prst="rect">
            <a:avLst/>
          </a:prstGeom>
        </p:spPr>
      </p:pic>
      <p:sp>
        <p:nvSpPr>
          <p:cNvPr id="31" name="Rectangle 30"/>
          <p:cNvSpPr/>
          <p:nvPr/>
        </p:nvSpPr>
        <p:spPr>
          <a:xfrm>
            <a:off x="472933" y="25437578"/>
            <a:ext cx="19705997" cy="732206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702476" y="31380220"/>
            <a:ext cx="3909242" cy="119546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rotWithShape="1">
          <a:blip r:embed="rId12">
            <a:extLst>
              <a:ext uri="{28A0092B-C50C-407E-A947-70E740481C1C}">
                <a14:useLocalDpi xmlns:a14="http://schemas.microsoft.com/office/drawing/2010/main" val="0"/>
              </a:ext>
            </a:extLst>
          </a:blip>
          <a:srcRect r="3029"/>
          <a:stretch/>
        </p:blipFill>
        <p:spPr>
          <a:xfrm>
            <a:off x="12399689" y="25634440"/>
            <a:ext cx="7538732" cy="5182840"/>
          </a:xfrm>
          <a:prstGeom prst="rect">
            <a:avLst/>
          </a:prstGeom>
        </p:spPr>
      </p:pic>
      <p:pic>
        <p:nvPicPr>
          <p:cNvPr id="6" name="Picture 5" descr="HI_mass_dist.pdf"/>
          <p:cNvPicPr>
            <a:picLocks noChangeAspect="1"/>
          </p:cNvPicPr>
          <p:nvPr/>
        </p:nvPicPr>
        <p:blipFill rotWithShape="1">
          <a:blip r:embed="rId13">
            <a:extLst>
              <a:ext uri="{28A0092B-C50C-407E-A947-70E740481C1C}">
                <a14:useLocalDpi xmlns:a14="http://schemas.microsoft.com/office/drawing/2010/main" val="0"/>
              </a:ext>
            </a:extLst>
          </a:blip>
          <a:srcRect r="3029"/>
          <a:stretch/>
        </p:blipFill>
        <p:spPr>
          <a:xfrm>
            <a:off x="4736336" y="25634440"/>
            <a:ext cx="7538735" cy="5182840"/>
          </a:xfrm>
          <a:prstGeom prst="rect">
            <a:avLst/>
          </a:prstGeom>
        </p:spPr>
      </p:pic>
      <p:sp>
        <p:nvSpPr>
          <p:cNvPr id="7" name="TextBox 6">
            <a:extLst>
              <a:ext uri="{FF2B5EF4-FFF2-40B4-BE49-F238E27FC236}">
                <a16:creationId xmlns="" xmlns:a16="http://schemas.microsoft.com/office/drawing/2014/main" id="{74BDACCB-D33F-4C3B-8C5B-A3BEE3BFDEF5}"/>
              </a:ext>
            </a:extLst>
          </p:cNvPr>
          <p:cNvSpPr txBox="1"/>
          <p:nvPr/>
        </p:nvSpPr>
        <p:spPr>
          <a:xfrm>
            <a:off x="702476" y="25634440"/>
            <a:ext cx="3909242" cy="563231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4 (Left) </a:t>
            </a:r>
            <a:r>
              <a:rPr lang="en-US" sz="2400" dirty="0">
                <a:latin typeface="Times New Roman" panose="02020603050405020304" pitchFamily="18" charset="0"/>
                <a:cs typeface="Times New Roman" panose="02020603050405020304" pitchFamily="18" charset="0"/>
              </a:rPr>
              <a:t>shows the log of the HI mass versus the distance to the sources from ALFALFA (grey) and APPSS Declination Strip 35 (red). The galaxy distances are determined from Hubble’s Law (using H</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=70 km/s/</a:t>
            </a:r>
            <a:r>
              <a:rPr lang="en-US" sz="2400" dirty="0" err="1">
                <a:latin typeface="Times New Roman" panose="02020603050405020304" pitchFamily="18" charset="0"/>
                <a:cs typeface="Times New Roman" panose="02020603050405020304" pitchFamily="18" charset="0"/>
              </a:rPr>
              <a:t>Mpc</a:t>
            </a:r>
            <a:r>
              <a:rPr lang="en-US" sz="2400" dirty="0">
                <a:latin typeface="Times New Roman" panose="02020603050405020304" pitchFamily="18" charset="0"/>
                <a:cs typeface="Times New Roman" panose="02020603050405020304" pitchFamily="18" charset="0"/>
              </a:rPr>
              <a:t>) and the HI-mass from the relationship shown below. As expected, the longer exposures in APPSS allows for greater sensitivity to low HI-mass sources, compared to ALFALFA. </a:t>
            </a:r>
          </a:p>
        </p:txBody>
      </p:sp>
      <p:sp>
        <p:nvSpPr>
          <p:cNvPr id="9" name="TextBox 8">
            <a:extLst>
              <a:ext uri="{FF2B5EF4-FFF2-40B4-BE49-F238E27FC236}">
                <a16:creationId xmlns="" xmlns:a16="http://schemas.microsoft.com/office/drawing/2014/main" id="{02825A76-BEF5-4539-AE33-36B92643E668}"/>
              </a:ext>
            </a:extLst>
          </p:cNvPr>
          <p:cNvSpPr txBox="1"/>
          <p:nvPr/>
        </p:nvSpPr>
        <p:spPr>
          <a:xfrm>
            <a:off x="702476" y="22324771"/>
            <a:ext cx="19275740" cy="2800767"/>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Shown above is a visual representation of the reduction/analysis process of a galaxy spectrum, where in each panel the flux density is plotted as a function of velocity (a velocity of 0 km/s corresponds to a wavelength of 21-cm). </a:t>
            </a:r>
            <a:r>
              <a:rPr lang="en-US" sz="2400" b="1" dirty="0">
                <a:latin typeface="Times New Roman" panose="02020603050405020304" pitchFamily="18" charset="0"/>
                <a:cs typeface="Times New Roman" panose="02020603050405020304" pitchFamily="18" charset="0"/>
              </a:rPr>
              <a:t>Figure 1 (left)</a:t>
            </a:r>
            <a:r>
              <a:rPr lang="en-US" sz="2400" dirty="0">
                <a:latin typeface="Times New Roman" panose="02020603050405020304" pitchFamily="18" charset="0"/>
                <a:cs typeface="Times New Roman" panose="02020603050405020304" pitchFamily="18" charset="0"/>
              </a:rPr>
              <a:t> shows the process of normalizing the spectrum by setting the baseline. In this case, the yellow regions are used to produce a polynomial fit that sets the baseline. Note we avoid the region near +4,000 km/s which corresponds to RFI during the observation. With a normalized spectrum, </a:t>
            </a:r>
            <a:r>
              <a:rPr lang="en-US" sz="2400" b="1" dirty="0">
                <a:latin typeface="Times New Roman" panose="02020603050405020304" pitchFamily="18" charset="0"/>
                <a:cs typeface="Times New Roman" panose="02020603050405020304" pitchFamily="18" charset="0"/>
              </a:rPr>
              <a:t>Figure 2 (center) </a:t>
            </a:r>
            <a:r>
              <a:rPr lang="en-US" sz="2400" dirty="0">
                <a:latin typeface="Times New Roman" panose="02020603050405020304" pitchFamily="18" charset="0"/>
                <a:cs typeface="Times New Roman" panose="02020603050405020304" pitchFamily="18" charset="0"/>
              </a:rPr>
              <a:t>shows the selection window in red of the HI-signal to be analyzed. There are two fit options to measure the emission-line properties: gaussian or 2-horned profile. </a:t>
            </a:r>
            <a:r>
              <a:rPr lang="en-US" sz="2400" b="1" dirty="0">
                <a:latin typeface="Times New Roman" panose="02020603050405020304" pitchFamily="18" charset="0"/>
                <a:cs typeface="Times New Roman" panose="02020603050405020304" pitchFamily="18" charset="0"/>
              </a:rPr>
              <a:t>Figure 3 (right) </a:t>
            </a:r>
            <a:r>
              <a:rPr lang="en-US" sz="2400" dirty="0" smtClean="0">
                <a:latin typeface="Times New Roman" panose="02020603050405020304" pitchFamily="18" charset="0"/>
                <a:cs typeface="Times New Roman" panose="02020603050405020304" pitchFamily="18" charset="0"/>
              </a:rPr>
              <a:t>displays </a:t>
            </a:r>
            <a:r>
              <a:rPr lang="en-US" sz="2400" dirty="0">
                <a:latin typeface="Times New Roman" panose="02020603050405020304" pitchFamily="18" charset="0"/>
                <a:cs typeface="Times New Roman" panose="02020603050405020304" pitchFamily="18" charset="0"/>
              </a:rPr>
              <a:t>a 2-horned profile fit, where we have manually set the left and right sides of a trapezoid (red solid lines). From this fit we estimate various properties of the emission, including the velocity centroid, the width of the line, and the integrated flux density, which are used to estimate the distance to, and HI-mass of, the source</a:t>
            </a:r>
            <a:r>
              <a:rPr lang="en-US" sz="2400" dirty="0" smtClean="0">
                <a:latin typeface="Times New Roman" panose="02020603050405020304" pitchFamily="18" charset="0"/>
                <a:cs typeface="Times New Roman" panose="02020603050405020304" pitchFamily="18" charset="0"/>
              </a:rPr>
              <a:t>.</a:t>
            </a:r>
          </a:p>
          <a:p>
            <a:endParaRPr lang="en-US" sz="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 xmlns:a16="http://schemas.microsoft.com/office/drawing/2014/main" id="{175F8E58-87D4-4BDA-A111-9FF1AA336789}"/>
              </a:ext>
            </a:extLst>
          </p:cNvPr>
          <p:cNvSpPr txBox="1"/>
          <p:nvPr/>
        </p:nvSpPr>
        <p:spPr>
          <a:xfrm>
            <a:off x="4736336" y="31006026"/>
            <a:ext cx="15241879" cy="1569660"/>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Note the gap in the ALFALFA </a:t>
            </a:r>
            <a:r>
              <a:rPr lang="en-US" sz="2400" dirty="0" smtClean="0">
                <a:latin typeface="Times New Roman" panose="02020603050405020304" pitchFamily="18" charset="0"/>
                <a:cs typeface="Times New Roman" panose="02020603050405020304" pitchFamily="18" charset="0"/>
              </a:rPr>
              <a:t>data at ~225 </a:t>
            </a:r>
            <a:r>
              <a:rPr lang="en-US" sz="2400" dirty="0" err="1" smtClean="0">
                <a:latin typeface="Times New Roman" panose="02020603050405020304" pitchFamily="18" charset="0"/>
                <a:cs typeface="Times New Roman" panose="02020603050405020304" pitchFamily="18" charset="0"/>
              </a:rPr>
              <a:t>Mpc</a:t>
            </a:r>
            <a:r>
              <a:rPr lang="en-US" sz="2400"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(Left</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which is caused by RFI from the nearby airport. </a:t>
            </a:r>
            <a:r>
              <a:rPr lang="en-US" sz="2400" b="1" dirty="0">
                <a:latin typeface="Times New Roman" panose="02020603050405020304" pitchFamily="18" charset="0"/>
                <a:cs typeface="Times New Roman" panose="02020603050405020304" pitchFamily="18" charset="0"/>
              </a:rPr>
              <a:t>Figure 5 (Right) </a:t>
            </a:r>
            <a:r>
              <a:rPr lang="en-US" sz="2400" dirty="0">
                <a:latin typeface="Times New Roman" panose="02020603050405020304" pitchFamily="18" charset="0"/>
                <a:cs typeface="Times New Roman" panose="02020603050405020304" pitchFamily="18" charset="0"/>
              </a:rPr>
              <a:t>shows the integrated flux of the emission-line source as a function of line-width. Note the superior sensitivity of the Declination Strip 35 detections compared to the ALFALFA sources (the result of increased exposure time for APPSS targets</a:t>
            </a:r>
            <a:r>
              <a:rPr lang="en-US" sz="2400" dirty="0" smtClean="0">
                <a:latin typeface="Times New Roman" panose="02020603050405020304" pitchFamily="18" charset="0"/>
                <a:cs typeface="Times New Roman" panose="02020603050405020304" pitchFamily="18" charset="0"/>
              </a:rPr>
              <a:t>), giving rise to detections </a:t>
            </a:r>
            <a:r>
              <a:rPr lang="en-US" sz="2400" dirty="0">
                <a:latin typeface="Times New Roman" panose="02020603050405020304" pitchFamily="18" charset="0"/>
                <a:cs typeface="Times New Roman" panose="02020603050405020304" pitchFamily="18" charset="0"/>
              </a:rPr>
              <a:t>with much lower </a:t>
            </a:r>
            <a:r>
              <a:rPr lang="en-US" sz="2400" dirty="0" smtClean="0">
                <a:latin typeface="Times New Roman" panose="02020603050405020304" pitchFamily="18" charset="0"/>
                <a:cs typeface="Times New Roman" panose="02020603050405020304" pitchFamily="18" charset="0"/>
              </a:rPr>
              <a:t>flux values </a:t>
            </a:r>
            <a:r>
              <a:rPr lang="en-US" sz="2400" dirty="0">
                <a:latin typeface="Times New Roman" panose="02020603050405020304" pitchFamily="18" charset="0"/>
                <a:cs typeface="Times New Roman" panose="02020603050405020304" pitchFamily="18" charset="0"/>
              </a:rPr>
              <a:t>than the </a:t>
            </a:r>
            <a:r>
              <a:rPr lang="en-US" sz="2400" dirty="0" smtClean="0">
                <a:latin typeface="Times New Roman" panose="02020603050405020304" pitchFamily="18" charset="0"/>
                <a:cs typeface="Times New Roman" panose="02020603050405020304" pitchFamily="18" charset="0"/>
              </a:rPr>
              <a:t>ALFALFA </a:t>
            </a:r>
            <a:r>
              <a:rPr lang="en-US" sz="2400" dirty="0">
                <a:latin typeface="Times New Roman" panose="02020603050405020304" pitchFamily="18" charset="0"/>
                <a:cs typeface="Times New Roman" panose="02020603050405020304" pitchFamily="18" charset="0"/>
              </a:rPr>
              <a:t>catalog. </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1670050" y="18418366"/>
            <a:ext cx="469900" cy="3393029"/>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937000" y="18433307"/>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410200" y="18425666"/>
            <a:ext cx="692150" cy="3384674"/>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176146" y="18424143"/>
            <a:ext cx="469900" cy="3378897"/>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46" name="Rectangle 45"/>
          <p:cNvSpPr/>
          <p:nvPr/>
        </p:nvSpPr>
        <p:spPr>
          <a:xfrm>
            <a:off x="10443096" y="18433307"/>
            <a:ext cx="946150" cy="33770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916296" y="18416844"/>
            <a:ext cx="692150" cy="3386196"/>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9257463" y="18433307"/>
            <a:ext cx="1558404" cy="3200688"/>
          </a:xfrm>
          <a:prstGeom prst="rect">
            <a:avLst/>
          </a:prstGeom>
          <a:solidFill>
            <a:srgbClr val="FF00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H="1" flipV="1">
            <a:off x="17240250" y="18419604"/>
            <a:ext cx="19685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6605250" y="18419604"/>
            <a:ext cx="39370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3417615649"/>
              </p:ext>
            </p:extLst>
          </p:nvPr>
        </p:nvGraphicFramePr>
        <p:xfrm>
          <a:off x="930101" y="31464906"/>
          <a:ext cx="1357525" cy="436348"/>
        </p:xfrm>
        <a:graphic>
          <a:graphicData uri="http://schemas.openxmlformats.org/presentationml/2006/ole">
            <mc:AlternateContent xmlns:mc="http://schemas.openxmlformats.org/markup-compatibility/2006">
              <mc:Choice xmlns:v="urn:schemas-microsoft-com:vml" Requires="v">
                <p:oleObj spid="_x0000_s1094" name="Equation" r:id="rId14" imgW="711200" imgH="228600" progId="Equation.3">
                  <p:embed/>
                </p:oleObj>
              </mc:Choice>
              <mc:Fallback>
                <p:oleObj name="Equation" r:id="rId14" imgW="711200" imgH="228600" progId="Equation.3">
                  <p:embed/>
                  <p:pic>
                    <p:nvPicPr>
                      <p:cNvPr id="0" name=""/>
                      <p:cNvPicPr/>
                      <p:nvPr/>
                    </p:nvPicPr>
                    <p:blipFill>
                      <a:blip r:embed="rId15"/>
                      <a:stretch>
                        <a:fillRect/>
                      </a:stretch>
                    </p:blipFill>
                    <p:spPr>
                      <a:xfrm>
                        <a:off x="930101" y="31464906"/>
                        <a:ext cx="1357525" cy="43634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147544190"/>
              </p:ext>
            </p:extLst>
          </p:nvPr>
        </p:nvGraphicFramePr>
        <p:xfrm>
          <a:off x="880748" y="31862624"/>
          <a:ext cx="3097382" cy="650068"/>
        </p:xfrm>
        <a:graphic>
          <a:graphicData uri="http://schemas.openxmlformats.org/presentationml/2006/ole">
            <mc:AlternateContent xmlns:mc="http://schemas.openxmlformats.org/markup-compatibility/2006">
              <mc:Choice xmlns:v="urn:schemas-microsoft-com:vml" Requires="v">
                <p:oleObj spid="_x0000_s1095" name="Equation" r:id="rId16" imgW="2057400" imgH="431800" progId="Equation.3">
                  <p:embed/>
                </p:oleObj>
              </mc:Choice>
              <mc:Fallback>
                <p:oleObj name="Equation" r:id="rId16" imgW="2057400" imgH="431800" progId="Equation.3">
                  <p:embed/>
                  <p:pic>
                    <p:nvPicPr>
                      <p:cNvPr id="0" name=""/>
                      <p:cNvPicPr/>
                      <p:nvPr/>
                    </p:nvPicPr>
                    <p:blipFill>
                      <a:blip r:embed="rId17"/>
                      <a:stretch>
                        <a:fillRect/>
                      </a:stretch>
                    </p:blipFill>
                    <p:spPr>
                      <a:xfrm>
                        <a:off x="880748" y="31862624"/>
                        <a:ext cx="3097382" cy="650068"/>
                      </a:xfrm>
                      <a:prstGeom prst="rect">
                        <a:avLst/>
                      </a:prstGeom>
                    </p:spPr>
                  </p:pic>
                </p:oleObj>
              </mc:Fallback>
            </mc:AlternateContent>
          </a:graphicData>
        </a:graphic>
      </p:graphicFrame>
      <p:sp>
        <p:nvSpPr>
          <p:cNvPr id="27" name="Rectangle 26"/>
          <p:cNvSpPr/>
          <p:nvPr/>
        </p:nvSpPr>
        <p:spPr>
          <a:xfrm>
            <a:off x="499722" y="4183125"/>
            <a:ext cx="19679208" cy="802292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4"/>
          <p:cNvSpPr txBox="1">
            <a:spLocks noChangeArrowheads="1"/>
          </p:cNvSpPr>
          <p:nvPr/>
        </p:nvSpPr>
        <p:spPr bwMode="auto">
          <a:xfrm>
            <a:off x="2222109"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smtClean="0">
                <a:solidFill>
                  <a:srgbClr val="000000"/>
                </a:solidFill>
                <a:latin typeface="Times" charset="0"/>
              </a:rPr>
              <a:t>, J</a:t>
            </a:r>
            <a:r>
              <a:rPr lang="en-US" sz="5400" b="1" i="1" baseline="0" dirty="0">
                <a:solidFill>
                  <a:srgbClr val="000000"/>
                </a:solidFill>
                <a:latin typeface="Times" charset="0"/>
              </a:rPr>
              <a:t>.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smtClean="0">
                <a:solidFill>
                  <a:srgbClr val="000000"/>
                </a:solidFill>
                <a:latin typeface="Times" charset="0"/>
              </a:rPr>
              <a:t>, APPSS </a:t>
            </a:r>
            <a:r>
              <a:rPr lang="en-US" sz="5400" b="1" i="1" baseline="0" dirty="0">
                <a:solidFill>
                  <a:srgbClr val="000000"/>
                </a:solidFill>
                <a:latin typeface="Times" charset="0"/>
              </a:rPr>
              <a:t>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97192" y="4404680"/>
            <a:ext cx="19086307" cy="7607339"/>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endParaRPr lang="en-US" sz="800" b="1"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endParaRPr lang="en-US" sz="800" b="1"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p:txBody>
      </p:sp>
      <p:sp>
        <p:nvSpPr>
          <p:cNvPr id="12" name="Rectangle 11"/>
          <p:cNvSpPr/>
          <p:nvPr/>
        </p:nvSpPr>
        <p:spPr>
          <a:xfrm>
            <a:off x="8020518" y="4323875"/>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466155"/>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3199" y="1185915"/>
            <a:ext cx="2466400" cy="2368416"/>
          </a:xfrm>
          <a:prstGeom prst="rect">
            <a:avLst/>
          </a:prstGeom>
        </p:spPr>
      </p:pic>
      <p:sp>
        <p:nvSpPr>
          <p:cNvPr id="23" name="Rectangle 22"/>
          <p:cNvSpPr/>
          <p:nvPr/>
        </p:nvSpPr>
        <p:spPr>
          <a:xfrm>
            <a:off x="-141515" y="3792161"/>
            <a:ext cx="38684201" cy="177446"/>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35" name="Rectangle 34">
            <a:extLst>
              <a:ext uri="{FF2B5EF4-FFF2-40B4-BE49-F238E27FC236}">
                <a16:creationId xmlns="" xmlns:a16="http://schemas.microsoft.com/office/drawing/2014/main" id="{E31A925F-82C7-4569-8E40-717DFDB57A6D}"/>
              </a:ext>
            </a:extLst>
          </p:cNvPr>
          <p:cNvSpPr/>
          <p:nvPr/>
        </p:nvSpPr>
        <p:spPr>
          <a:xfrm>
            <a:off x="472933" y="12425326"/>
            <a:ext cx="19705997" cy="553636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02476" y="12642914"/>
            <a:ext cx="19235945" cy="5139869"/>
          </a:xfrm>
          <a:prstGeom prst="rect">
            <a:avLst/>
          </a:prstGeom>
          <a:solidFill>
            <a:srgbClr val="FFFFFF"/>
          </a:solidFill>
        </p:spPr>
        <p:txBody>
          <a:bodyPr wrap="square" rtlCol="0">
            <a:spAutoFit/>
          </a:bodyPr>
          <a:lstStyle/>
          <a:p>
            <a:endParaRPr lang="en-US" sz="800" dirty="0" smtClean="0">
              <a:latin typeface="Times New Roman" panose="02020603050405020304" pitchFamily="18" charset="0"/>
              <a:cs typeface="Times New Roman" panose="02020603050405020304" pitchFamily="18" charset="0"/>
            </a:endParaRPr>
          </a:p>
          <a:p>
            <a:endParaRPr lang="en-US" sz="800" dirty="0" smtClean="0">
              <a:latin typeface="Times New Roman" panose="02020603050405020304" pitchFamily="18" charset="0"/>
              <a:cs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a:p>
            <a:endParaRPr lang="en-US" sz="800" dirty="0" smtClean="0">
              <a:latin typeface="Times New Roman" panose="02020603050405020304" pitchFamily="18" charset="0"/>
              <a:cs typeface="Times New Roman" panose="02020603050405020304" pitchFamily="18" charset="0"/>
            </a:endParaRPr>
          </a:p>
          <a:p>
            <a:pPr marL="342900" indent="-342900">
              <a:buFont typeface="Arial"/>
              <a:buChar char="•"/>
            </a:pPr>
            <a:endParaRPr lang="en-US" sz="8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Arecibo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Survey (APPSS) </a:t>
            </a:r>
            <a:r>
              <a:rPr lang="en-US" sz="3600" b="1" dirty="0" smtClean="0">
                <a:solidFill>
                  <a:srgbClr val="0000FF"/>
                </a:solidFill>
                <a:latin typeface="Times New Roman" panose="02020603050405020304" pitchFamily="18" charset="0"/>
                <a:cs typeface="Times New Roman" panose="02020603050405020304" pitchFamily="18" charset="0"/>
              </a:rPr>
              <a:t>builds on the ALFALFA Survey -  a blind extragalactic HI survey, which resulted in a catalog of &gt;30,000 sources out to z~0.06</a:t>
            </a:r>
          </a:p>
          <a:p>
            <a:pPr marL="342900" indent="-342900">
              <a:buFont typeface="Arial"/>
              <a:buChar char="•"/>
            </a:pPr>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a:t>
            </a:r>
            <a:r>
              <a:rPr lang="en-US" sz="3600" b="1" dirty="0">
                <a:solidFill>
                  <a:srgbClr val="0000FF"/>
                </a:solidFill>
                <a:latin typeface="Times New Roman" panose="02020603050405020304" pitchFamily="18" charset="0"/>
                <a:cs typeface="Times New Roman" panose="02020603050405020304" pitchFamily="18" charset="0"/>
              </a:rPr>
              <a:t>goal of </a:t>
            </a:r>
            <a:r>
              <a:rPr lang="en-US" sz="3600" b="1" dirty="0" smtClean="0">
                <a:solidFill>
                  <a:srgbClr val="0000FF"/>
                </a:solidFill>
                <a:latin typeface="Times New Roman" panose="02020603050405020304" pitchFamily="18" charset="0"/>
                <a:cs typeface="Times New Roman" panose="02020603050405020304" pitchFamily="18" charset="0"/>
              </a:rPr>
              <a:t>APPSS </a:t>
            </a:r>
            <a:r>
              <a:rPr lang="en-US" sz="3600" b="1" dirty="0">
                <a:solidFill>
                  <a:srgbClr val="0000FF"/>
                </a:solidFill>
                <a:latin typeface="Times New Roman" panose="02020603050405020304" pitchFamily="18" charset="0"/>
                <a:cs typeface="Times New Roman" panose="02020603050405020304" pitchFamily="18" charset="0"/>
              </a:rPr>
              <a:t>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a:t>
            </a:r>
            <a:r>
              <a:rPr lang="en-US" sz="3600" b="1" dirty="0" smtClean="0">
                <a:solidFill>
                  <a:srgbClr val="0000FF"/>
                </a:solidFill>
                <a:latin typeface="Times New Roman" panose="02020603050405020304" pitchFamily="18" charset="0"/>
                <a:cs typeface="Times New Roman" panose="02020603050405020304" pitchFamily="18" charset="0"/>
              </a:rPr>
              <a:t>PPS) by expanding the ALFALFA sample towards PPS</a:t>
            </a:r>
          </a:p>
          <a:p>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galaxy candidates were observed at Arecibo Observatory, L-Band Wide </a:t>
            </a:r>
            <a:r>
              <a:rPr lang="en-US" sz="3600" b="1" dirty="0" smtClean="0">
                <a:solidFill>
                  <a:srgbClr val="0000FF"/>
                </a:solidFill>
                <a:latin typeface="Times New Roman" panose="02020603050405020304" pitchFamily="18" charset="0"/>
                <a:cs typeface="Times New Roman" panose="02020603050405020304" pitchFamily="18" charset="0"/>
              </a:rPr>
              <a:t>(1.15</a:t>
            </a:r>
            <a:r>
              <a:rPr lang="en-US" sz="3600" b="1" dirty="0">
                <a:solidFill>
                  <a:srgbClr val="0000FF"/>
                </a:solidFill>
                <a:latin typeface="Times New Roman" panose="02020603050405020304" pitchFamily="18" charset="0"/>
                <a:cs typeface="Times New Roman" panose="02020603050405020304" pitchFamily="18" charset="0"/>
              </a:rPr>
              <a:t>-1.73 GHz</a:t>
            </a:r>
            <a:r>
              <a:rPr lang="en-US" sz="3600" b="1" dirty="0" smtClean="0">
                <a:solidFill>
                  <a:srgbClr val="0000FF"/>
                </a:solidFill>
                <a:latin typeface="Times New Roman" panose="02020603050405020304" pitchFamily="18" charset="0"/>
                <a:cs typeface="Times New Roman" panose="02020603050405020304" pitchFamily="18" charset="0"/>
              </a:rPr>
              <a:t>);   5 min. On</a:t>
            </a:r>
            <a:r>
              <a:rPr lang="en-US" sz="3600" b="1" dirty="0">
                <a:solidFill>
                  <a:srgbClr val="0000FF"/>
                </a:solidFill>
                <a:latin typeface="Times New Roman" panose="02020603050405020304" pitchFamily="18" charset="0"/>
                <a:cs typeface="Times New Roman" panose="02020603050405020304" pitchFamily="18" charset="0"/>
              </a:rPr>
              <a:t>-</a:t>
            </a:r>
            <a:r>
              <a:rPr lang="en-US" sz="3600" b="1" dirty="0" smtClean="0">
                <a:solidFill>
                  <a:srgbClr val="0000FF"/>
                </a:solidFill>
                <a:latin typeface="Times New Roman" panose="02020603050405020304" pitchFamily="18" charset="0"/>
                <a:cs typeface="Times New Roman" panose="02020603050405020304" pitchFamily="18" charset="0"/>
              </a:rPr>
              <a:t>Off</a:t>
            </a:r>
            <a:r>
              <a:rPr lang="en-US" sz="3600" b="1" dirty="0">
                <a:solidFill>
                  <a:srgbClr val="0000FF"/>
                </a:solidFill>
                <a:latin typeface="Times New Roman" panose="02020603050405020304" pitchFamily="18" charset="0"/>
                <a:cs typeface="Times New Roman" panose="02020603050405020304" pitchFamily="18" charset="0"/>
              </a:rPr>
              <a:t> </a:t>
            </a:r>
            <a:r>
              <a:rPr lang="en-US" sz="3600" b="1" dirty="0" smtClean="0">
                <a:solidFill>
                  <a:srgbClr val="0000FF"/>
                </a:solidFill>
                <a:latin typeface="Times New Roman" panose="02020603050405020304" pitchFamily="18" charset="0"/>
                <a:cs typeface="Times New Roman" panose="02020603050405020304" pitchFamily="18" charset="0"/>
              </a:rPr>
              <a:t>- Fall 2015, 2016</a:t>
            </a:r>
            <a:endParaRPr lang="en-US" sz="800" b="1" dirty="0">
              <a:solidFill>
                <a:srgbClr val="0000FF"/>
              </a:solidFill>
              <a:latin typeface="Times New Roman" panose="02020603050405020304" pitchFamily="18" charset="0"/>
              <a:cs typeface="Times New Roman" panose="02020603050405020304" pitchFamily="18" charset="0"/>
            </a:endParaRPr>
          </a:p>
        </p:txBody>
      </p:sp>
      <p:sp>
        <p:nvSpPr>
          <p:cNvPr id="38" name="Rectangle 37"/>
          <p:cNvSpPr/>
          <p:nvPr/>
        </p:nvSpPr>
        <p:spPr>
          <a:xfrm>
            <a:off x="8050799" y="12509829"/>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24" name="Rectangle 23"/>
          <p:cNvSpPr/>
          <p:nvPr/>
        </p:nvSpPr>
        <p:spPr>
          <a:xfrm>
            <a:off x="1071277" y="32284319"/>
            <a:ext cx="321796" cy="261610"/>
          </a:xfrm>
          <a:prstGeom prst="rect">
            <a:avLst/>
          </a:prstGeom>
        </p:spPr>
        <p:txBody>
          <a:bodyPr wrap="square">
            <a:spAutoFit/>
          </a:bodyPr>
          <a:lstStyle/>
          <a:p>
            <a:r>
              <a:rPr lang="en-US" sz="1100" dirty="0">
                <a:latin typeface="Wingdings"/>
                <a:ea typeface="Wingdings"/>
                <a:cs typeface="Wingdings"/>
                <a:sym typeface="Wingdings"/>
              </a:rPr>
              <a:t></a:t>
            </a:r>
            <a:endParaRPr lang="en-US" sz="1100" dirty="0"/>
          </a:p>
        </p:txBody>
      </p:sp>
    </p:spTree>
    <p:extLst>
      <p:ext uri="{BB962C8B-B14F-4D97-AF65-F5344CB8AC3E}">
        <p14:creationId xmlns:p14="http://schemas.microsoft.com/office/powerpoint/2010/main" val="1799186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7813</TotalTime>
  <Words>1114</Words>
  <Application>Microsoft Macintosh PowerPoint</Application>
  <PresentationFormat>Custom</PresentationFormat>
  <Paragraphs>41</Paragraphs>
  <Slides>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Equation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Joe</cp:lastModifiedBy>
  <cp:revision>268</cp:revision>
  <cp:lastPrinted>2018-01-04T16:00:28Z</cp:lastPrinted>
  <dcterms:created xsi:type="dcterms:W3CDTF">2016-12-22T16:59:19Z</dcterms:created>
  <dcterms:modified xsi:type="dcterms:W3CDTF">2018-01-04T20:37:52Z</dcterms:modified>
</cp:coreProperties>
</file>